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3" r:id="rId2"/>
    <p:sldId id="256" r:id="rId3"/>
    <p:sldId id="272" r:id="rId4"/>
    <p:sldId id="257" r:id="rId5"/>
    <p:sldId id="274" r:id="rId6"/>
    <p:sldId id="275" r:id="rId7"/>
    <p:sldId id="276" r:id="rId8"/>
    <p:sldId id="262" r:id="rId9"/>
    <p:sldId id="277" r:id="rId10"/>
    <p:sldId id="259" r:id="rId11"/>
    <p:sldId id="261" r:id="rId12"/>
    <p:sldId id="264" r:id="rId13"/>
    <p:sldId id="278" r:id="rId14"/>
    <p:sldId id="265" r:id="rId15"/>
    <p:sldId id="266" r:id="rId16"/>
    <p:sldId id="279" r:id="rId17"/>
    <p:sldId id="267" r:id="rId18"/>
    <p:sldId id="280" r:id="rId19"/>
    <p:sldId id="269" r:id="rId20"/>
    <p:sldId id="270" r:id="rId21"/>
    <p:sldId id="268" r:id="rId22"/>
    <p:sldId id="271" r:id="rId23"/>
    <p:sldId id="281" r:id="rId24"/>
    <p:sldId id="282" r:id="rId25"/>
    <p:sldId id="283" r:id="rId26"/>
    <p:sldId id="284" r:id="rId27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36" y="-48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E7CAE64-B869-47C2-953F-4A3BF7FA144D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6492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ABE7EED-6D19-4498-BF68-6AB50B2F39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6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When Scouts want to meet young people from another country, they usually think of attending a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World Jamboree.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But few people realize that each year more than half a million Scouts and Guides "get together"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over the airwaves for the annual Jamboree-on-the-Air (JOTA).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World Scout Bureau reported that the 2010 JOTA had just over 700,000 Scout participants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from nearly 6,000 amateur radio stations!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Modern technology offers Scouts the exciting opportunity to make friends in other countries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without leaving home.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JOTA is an annual event in which Boy and Girl Scouts and Guides from all over the world speak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 each other by means of Amateur (ham) Radio.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Scouting experiences are exchanged and ideas are shared via radio waves.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Since 1958 when the first Jamboree-on-the-Air was held, millions of Scouts have met each other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through this event.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Many contacts made during JOTA have resulted in pen pals and links between Scout troops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that have lasted many years. With no restrictions on age or on the number of participants,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and at little or no expense, JOTA allows Scouts to contact each other by ham radio.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radio stations are operated by licensed amateur radio operators.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Many Scouts and leaders hold licenses and have their own stations, but the majority participate in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JOTA through stations operated by local radio clubs and individual radio amateurs.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Some operators use television or computer-linked communications.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23" y="-1019"/>
            <a:ext cx="10080073" cy="756387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00526" y="1908250"/>
            <a:ext cx="6225253" cy="1328082"/>
          </a:xfrm>
        </p:spPr>
        <p:txBody>
          <a:bodyPr bIns="10079"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36031" y="2724881"/>
            <a:ext cx="7175809" cy="363100"/>
          </a:xfrm>
        </p:spPr>
        <p:txBody>
          <a:bodyPr tIns="10079">
            <a:normAutofit/>
          </a:bodyPr>
          <a:lstStyle>
            <a:lvl1pPr marL="0" indent="0" algn="l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DABC3E-55D9-4397-B3A9-5B1735278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161B2-E989-4D13-B272-CC7387BD4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302866"/>
            <a:ext cx="2267426" cy="51591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3" y="302866"/>
            <a:ext cx="6634321" cy="51591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F9CCFF-E169-45C8-9001-6C505DD15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426430-12B3-456B-AD71-CE2DC575D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23" y="-1019"/>
            <a:ext cx="10080073" cy="756387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03046" y="1904208"/>
            <a:ext cx="6227864" cy="1331614"/>
          </a:xfrm>
        </p:spPr>
        <p:txBody>
          <a:bodyPr bIns="10079" anchor="b"/>
          <a:lstStyle>
            <a:lvl1pPr algn="l">
              <a:defRPr kumimoji="0" lang="en-US" sz="3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40301" y="2721991"/>
            <a:ext cx="7175144" cy="363017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90D63-7D74-4EF6-9AF8-62F97963D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6970" y="1210056"/>
            <a:ext cx="3527108" cy="4094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9809" y="1210056"/>
            <a:ext cx="3527108" cy="4094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845C07-AA2F-485E-A0C5-1EFBCEFF25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70" y="1210056"/>
            <a:ext cx="3527108" cy="60502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771" y="1876760"/>
            <a:ext cx="3527108" cy="34284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9809" y="1210056"/>
            <a:ext cx="3527108" cy="60502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9809" y="1876760"/>
            <a:ext cx="3527108" cy="34284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5837EC-9BE6-45F2-B54C-ECDEF2BD2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F57998-40DD-4C7C-8E8A-45942E230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75250" y="-475247"/>
            <a:ext cx="7562850" cy="851334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65058" y="1738092"/>
            <a:ext cx="5744147" cy="1201396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03" y="2888078"/>
            <a:ext cx="4196490" cy="366639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30454" y="2484983"/>
            <a:ext cx="6386308" cy="687377"/>
          </a:xfrm>
        </p:spPr>
        <p:txBody>
          <a:bodyPr>
            <a:normAutofit/>
          </a:bodyPr>
          <a:lstStyle>
            <a:lvl1pPr marL="0" indent="0">
              <a:buNone/>
              <a:defRPr lang="en-US" sz="1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45A7A7F-FCB9-4FE1-B5BF-F9A2147BF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235935" y="0"/>
            <a:ext cx="7841516" cy="756285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1589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567098"/>
            <a:ext cx="3936504" cy="19957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9715" y="1894022"/>
            <a:ext cx="6046470" cy="956598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60210" y="2404639"/>
            <a:ext cx="6718901" cy="816788"/>
          </a:xfr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8327F4-23C7-451A-8612-690EE2BF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25" y="5569726"/>
            <a:ext cx="3939129" cy="19931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23" y="5570453"/>
            <a:ext cx="10080073" cy="199239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70" y="403352"/>
            <a:ext cx="8288703" cy="605028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70" y="1213749"/>
            <a:ext cx="8288703" cy="394777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21704" y="6473799"/>
            <a:ext cx="2398433" cy="22184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593" y="6931093"/>
            <a:ext cx="5206683" cy="30251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cap="all" spc="2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644" y="6805045"/>
            <a:ext cx="554260" cy="554609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079" tIns="10079" rIns="10079" bIns="10079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25631EE9-64B3-4F53-9F90-95F757F5D7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007943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ts val="88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1509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495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5481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47467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532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91756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743742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975569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ota@scouting.org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uting.org/jota%20/registered_stations.aspx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scouting.org/jota/station_registration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outing.org/jota.aspx" TargetMode="External"/><Relationship Id="rId11" Type="http://schemas.openxmlformats.org/officeDocument/2006/relationships/hyperlink" Target="http://www.ac6v.com/" TargetMode="External"/><Relationship Id="rId5" Type="http://schemas.openxmlformats.org/officeDocument/2006/relationships/hyperlink" Target="http://www.k2bsa.net/" TargetMode="External"/><Relationship Id="rId10" Type="http://schemas.openxmlformats.org/officeDocument/2006/relationships/hyperlink" Target="http://www.arrl.org/jamboree-on-the-air-jota" TargetMode="External"/><Relationship Id="rId4" Type="http://schemas.microsoft.com/office/2007/relationships/hdphoto" Target="../media/hdphoto1.wdp"/><Relationship Id="rId9" Type="http://schemas.openxmlformats.org/officeDocument/2006/relationships/hyperlink" Target="http://scout.org/en/information_events/events/jo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scouting.org/jota/operators_guides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2bsa.net/" TargetMode="External"/><Relationship Id="rId5" Type="http://schemas.openxmlformats.org/officeDocument/2006/relationships/hyperlink" Target="http://www.scouting.org/jota/operator_guides.aspx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Jamboree On the Air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3349625"/>
            <a:ext cx="3048000" cy="27432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(JOTA)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043517" cy="9391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05638"/>
              </p:ext>
            </p:extLst>
          </p:nvPr>
        </p:nvGraphicFramePr>
        <p:xfrm>
          <a:off x="1000125" y="962025"/>
          <a:ext cx="82677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429785"/>
                <a:gridCol w="2685236"/>
                <a:gridCol w="3009679"/>
              </a:tblGrid>
              <a:tr h="678180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</a:p>
                    <a:p>
                      <a:r>
                        <a:rPr lang="en-US" dirty="0" smtClean="0"/>
                        <a:t>(Meters)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Frequencies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3.560-3.570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 and above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7.030-7.040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 and above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7.030-7.040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or above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18.070-18.080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or above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21.130-21.140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 and above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24.900-24.910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or above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28.170-28.180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 and above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50.150-50.160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Tech and above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HF (worldwide) CW (Morse Code) frequencies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070927" cy="96383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HF (worldwide) PSK (“Texting”) frequencies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10011"/>
              </p:ext>
            </p:extLst>
          </p:nvPr>
        </p:nvGraphicFramePr>
        <p:xfrm>
          <a:off x="766876" y="1205865"/>
          <a:ext cx="853904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445"/>
                <a:gridCol w="1597604"/>
                <a:gridCol w="2667000"/>
                <a:gridCol w="3048000"/>
              </a:tblGrid>
              <a:tr h="678180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</a:p>
                    <a:p>
                      <a:r>
                        <a:rPr lang="en-US" dirty="0" smtClean="0"/>
                        <a:t>(Meters)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Calling </a:t>
                      </a:r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Frequencies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7.040 </a:t>
                      </a:r>
                      <a:r>
                        <a:rPr lang="en-US" dirty="0" err="1" smtClean="0"/>
                        <a:t>throuth</a:t>
                      </a:r>
                      <a:r>
                        <a:rPr lang="en-US" dirty="0" smtClean="0"/>
                        <a:t> 7.060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activity</a:t>
                      </a:r>
                      <a:r>
                        <a:rPr lang="en-US" baseline="0" dirty="0" smtClean="0"/>
                        <a:t> for JOTA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21.070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activity at 21.070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73440" y="1190625"/>
            <a:ext cx="10237680" cy="65620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lvl="3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G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uidelines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 follow as you prepare for the event:</a:t>
            </a:r>
          </a:p>
          <a:p>
            <a:pPr lvl="3" hangingPunct="0"/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657350" lvl="3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Contact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with local radio amateurs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114550" lvl="4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well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advance</a:t>
            </a:r>
          </a:p>
          <a:p>
            <a:pPr marL="2114550" lvl="4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discuss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 balanced program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activities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571750" lvl="5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before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and during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JOTA</a:t>
            </a:r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3" hangingPunct="0"/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657350" lvl="3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Make sure the amateur’s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efforts are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appreciated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114550" lvl="4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ensuring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that Scouts turn up for the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event</a:t>
            </a:r>
          </a:p>
          <a:p>
            <a:pPr marL="2114550" lvl="4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b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uild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up the event through publicity within your council, district, and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unit</a:t>
            </a:r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3" hangingPunct="0"/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657350" lvl="3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JOTA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is a Scout event, and as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such</a:t>
            </a:r>
          </a:p>
          <a:p>
            <a:pPr marL="2114550" lvl="4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leaders are in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charge of the scouts</a:t>
            </a:r>
          </a:p>
          <a:p>
            <a:pPr marL="2114550" lvl="4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Keep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firm control over those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attending</a:t>
            </a:r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5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Guideline for Scout Leaders (1 of 3)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925" y="954107"/>
            <a:ext cx="98090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Don’t assume that all radio amateurs are expert communicators with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youth</a:t>
            </a: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Integrating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events around JOTA can be very helpful in maximizing attendance. 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For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example, 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set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up a JOTA station (or several) at a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camporee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Fox Hunting (transmitter hunting) or </a:t>
            </a:r>
            <a:r>
              <a:rPr lang="en-US" dirty="0" err="1" smtClean="0">
                <a:latin typeface="Arial" pitchFamily="18"/>
                <a:ea typeface="Microsoft YaHei" pitchFamily="2"/>
                <a:cs typeface="Mangal" pitchFamily="2"/>
              </a:rPr>
              <a:t>GeoFoxing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Antenna building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Emergency Service, First Aid, Signaling, Radio Merit badge…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e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tc.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	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Order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participant patches for the number you expect to attend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Include some patches to share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with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the radio amateurs.</a:t>
            </a: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Download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the certificate of participation and log sheet. Duplicate enough for all participants.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5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Guideline for Scout Leaders (2 of 3)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124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1925" y="716280"/>
            <a:ext cx="9677400" cy="48939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Review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section titled “Amateur Radio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Terms”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 the radio amateurs on the day of the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event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Thank the radio amateurs for their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assistance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Register your event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beforehand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to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the national JOTA organizer at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  <a:hlinkClick r:id="rId5"/>
              </a:rPr>
              <a:t>jota@scouting.org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send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 email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including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location and a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description of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activities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station call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sign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expected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number of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participants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Check the scouting.org/jota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site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often for updates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Schedule contacts</a:t>
            </a:r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File a report of your station’s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activities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Use the format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at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“JOTA Event Report Form.”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a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summary will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be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included in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full U.S. report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to the World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 Bureau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5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Guideline for Scout Leaders (3 or 3)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34935" y="962025"/>
            <a:ext cx="10134000" cy="7315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Jamboree-on-the Air is about getting young people to talk to each other using amateur radio.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Arrange for the use of a club call sign, or apply for a special-event call sign in plenty of time.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Prepare some simple diagrams and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explanations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showing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how radio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works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how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signals can be transmitted around the world as well as to the nearest repeater.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Arrange with the Scout leaders 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2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regarding venue		QSL cards</a:t>
            </a:r>
          </a:p>
          <a:p>
            <a:pPr lvl="2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patches			participation certificates</a:t>
            </a:r>
          </a:p>
          <a:p>
            <a:pPr lvl="2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other activities		physical arrangements</a:t>
            </a:r>
          </a:p>
          <a:p>
            <a:pPr lvl="2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publicity			details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required for the JOTA report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form</a:t>
            </a:r>
            <a:endParaRPr lang="en-US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General Guidelines for Radio Operators (1 of 4)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3925" y="1182707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Notify national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JOTA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organizer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use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details on the registration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form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Go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to Scout meetings beforehand to introduce the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subject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Organize activities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kit building	soldering practice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SSTV		FSTV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packet radio	weather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satellite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reception </a:t>
            </a: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S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implest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of things, such as a closed-circuit RTTY station, can generate a great deal of excitement.</a:t>
            </a:r>
          </a:p>
          <a:p>
            <a:pPr lvl="0" hangingPunct="0"/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Offer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to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assist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Scouts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with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the Radio merit badge.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General Guidelines for Radio Operators (2 of 4)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776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 rot="6600">
            <a:off x="6837" y="1047812"/>
            <a:ext cx="9993600" cy="7132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Offer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 Technician license preparation 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Ensure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that no more than three Scouts are watching one Scout on the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air (best practice)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Keep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Scouts involved and active or they will quickly grow bored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Ensure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that the station is safe for young visitors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Observe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your license conditions, especially regarding third-party traffic.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Involve the Scouts in the contact. 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goal is to involve as many Scouts as possible in making a contact. 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It </a:t>
            </a: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is not to maximize the number of contacts or the distance of the contacts; </a:t>
            </a:r>
            <a:endParaRPr lang="en-US" sz="18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it's </a:t>
            </a: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about the experience for the Scouts.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General Guidelines for Radio Operators (3 of 4)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5" y="1519268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Try to use plain, understandable English where possible. </a:t>
            </a:r>
          </a:p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When you do use Q-signals and other ham radio terms, take time to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	explain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them</a:t>
            </a: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Don't try to work weak stations from remote locations. </a:t>
            </a:r>
          </a:p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Go for stronger, more local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stations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Work stations unpracticed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ears can hear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easily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understand. </a:t>
            </a:r>
          </a:p>
          <a:p>
            <a:pPr lvl="0" hangingPunct="0"/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Local FM repeaters can be just as exciting for Scouts.</a:t>
            </a: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Don't feel you have to keep the station on the air with no Scouts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General Guidelines for Radio Operators (4 of 4)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4278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95325" y="885825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K2BSA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Amateur Radio Association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5"/>
              </a:rPr>
              <a:t>http://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5"/>
              </a:rPr>
              <a:t>www.k2bsa.net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BSA JOTA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Information (Guidelines, Planning, Registration, Resources, Reports)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6"/>
              </a:rPr>
              <a:t>http://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6"/>
              </a:rPr>
              <a:t>www.scouting.org/jota.aspx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Registration: 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  <a:hlinkClick r:id="rId7"/>
              </a:rPr>
              <a:t>http://www.scouting.org/jota/station_registration.aspx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List of Registered: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8"/>
              </a:rPr>
              <a:t>http://www.scouting.org/jota /registered_stations.aspx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World Organization of the Scout Movement JOTA Information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9"/>
              </a:rPr>
              <a:t>http://scout.org/en/information_events/events/jota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ARRL JOTA Information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10"/>
              </a:rPr>
              <a:t>http://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10"/>
              </a:rPr>
              <a:t>www.arrl.org/jamboree-on-the-air-jota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Ultimate resources site for everything ham radio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11"/>
              </a:rPr>
              <a:t>http://www.ac6v.com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11"/>
              </a:rPr>
              <a:t>/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Reference: Useful Internet Sites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66600" y="1114424"/>
            <a:ext cx="10224000" cy="36576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lvl="0" algn="ctr" hangingPunct="0"/>
            <a:r>
              <a:rPr lang="en-US" b="1" i="1" dirty="0" smtClean="0">
                <a:latin typeface="Arial" pitchFamily="18"/>
                <a:ea typeface="Microsoft YaHei" pitchFamily="2"/>
                <a:cs typeface="Mangal" pitchFamily="2"/>
              </a:rPr>
              <a:t>JOTA </a:t>
            </a:r>
            <a:r>
              <a:rPr lang="en-US" b="1" i="1" dirty="0">
                <a:latin typeface="Arial" pitchFamily="18"/>
                <a:ea typeface="Microsoft YaHei" pitchFamily="2"/>
                <a:cs typeface="Mangal" pitchFamily="2"/>
              </a:rPr>
              <a:t>is an annual event in which Boy and Girl Scouts and Guides </a:t>
            </a:r>
            <a:endParaRPr lang="en-US" b="1" i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algn="ctr" hangingPunct="0"/>
            <a:r>
              <a:rPr lang="en-US" b="1" i="1" dirty="0" smtClean="0">
                <a:latin typeface="Arial" pitchFamily="18"/>
                <a:ea typeface="Microsoft YaHei" pitchFamily="2"/>
                <a:cs typeface="Mangal" pitchFamily="2"/>
              </a:rPr>
              <a:t>from </a:t>
            </a:r>
            <a:r>
              <a:rPr lang="en-US" b="1" i="1" dirty="0">
                <a:latin typeface="Arial" pitchFamily="18"/>
                <a:ea typeface="Microsoft YaHei" pitchFamily="2"/>
                <a:cs typeface="Mangal" pitchFamily="2"/>
              </a:rPr>
              <a:t>all over the world </a:t>
            </a:r>
            <a:endParaRPr lang="en-US" b="1" i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algn="ctr" hangingPunct="0"/>
            <a:r>
              <a:rPr lang="en-US" b="1" i="1" dirty="0" smtClean="0">
                <a:latin typeface="Arial" pitchFamily="18"/>
                <a:ea typeface="Microsoft YaHei" pitchFamily="2"/>
                <a:cs typeface="Mangal" pitchFamily="2"/>
              </a:rPr>
              <a:t>speak to </a:t>
            </a:r>
            <a:r>
              <a:rPr lang="en-US" b="1" i="1" dirty="0">
                <a:latin typeface="Arial" pitchFamily="18"/>
                <a:ea typeface="Microsoft YaHei" pitchFamily="2"/>
                <a:cs typeface="Mangal" pitchFamily="2"/>
              </a:rPr>
              <a:t>each other by means of Amateur (ham) </a:t>
            </a:r>
            <a:r>
              <a:rPr lang="en-US" b="1" i="1" dirty="0" smtClean="0">
                <a:latin typeface="Arial" pitchFamily="18"/>
                <a:ea typeface="Microsoft YaHei" pitchFamily="2"/>
                <a:cs typeface="Mangal" pitchFamily="2"/>
              </a:rPr>
              <a:t>Radio</a:t>
            </a:r>
          </a:p>
          <a:p>
            <a:pPr lvl="0" hangingPunct="0"/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 World Jamboree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S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tarted in 1958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Over a half a million Scouts and Guides participate annually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 way to exchange Scouting experiences.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 way to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 make friends in other countries without leaving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home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No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age or number of participant restrictions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L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ittle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or no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expense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**** </a:t>
            </a:r>
            <a:r>
              <a:rPr lang="en-US" sz="20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</a:t>
            </a: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radio stations are operated by </a:t>
            </a:r>
            <a:r>
              <a:rPr lang="en-US" sz="2000" b="1" i="1" u="sng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licensed</a:t>
            </a: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amateur radio </a:t>
            </a:r>
            <a:r>
              <a:rPr lang="en-US" sz="20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operators</a:t>
            </a:r>
            <a:r>
              <a:rPr lang="en-US" sz="2000" dirty="0" smtClean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****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0525" y="6931093"/>
            <a:ext cx="4882751" cy="302514"/>
          </a:xfrm>
        </p:spPr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640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What </a:t>
            </a:r>
            <a:r>
              <a:rPr lang="en-US" sz="2800" b="1" i="1" dirty="0">
                <a:latin typeface="Arial" pitchFamily="18"/>
                <a:ea typeface="Microsoft YaHei" pitchFamily="2"/>
                <a:cs typeface="Mangal" pitchFamily="2"/>
              </a:rPr>
              <a:t>is JOTA</a:t>
            </a:r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?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 descr="http://www.scouting.org/filestore/jota/images/JOTAJOTI_Extravaganza_024.jpg?w=300&amp;as=1&amp;h=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333625"/>
            <a:ext cx="2574926" cy="17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8245" y="1495425"/>
            <a:ext cx="9631080" cy="2362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Best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all-around Radio Scouting discussion group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http://groups.yahoo.com/group/ScoutRadio/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Worldwide coverage; however, be certain to post identical information at </a:t>
            </a: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ScoutRadio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at Yahoo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http://groups.yahoo.com/group/JOTAskedbook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D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iscussions,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announcements, and promoting getting "Scout Camps on the Air (SCOTA)"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http://groups.yahoo.com/group/scoutcamps_ota/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Reference: Internet Discussion Groups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67156" y="1343025"/>
            <a:ext cx="10211760" cy="3809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Pikes Peak Radio Amateur Association (PPRAA) – Request JOTA help/operation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Local amateur radio club with over 75 years in existence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Email to:  Boardmembers@ppraa.org </a:t>
            </a:r>
            <a:endParaRPr lang="en-US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strike="noStrike" kern="1200" dirty="0" smtClean="0">
                <a:ln>
                  <a:noFill/>
                </a:ln>
                <a:uFillTx/>
                <a:latin typeface="Arial" pitchFamily="18"/>
                <a:ea typeface="Microsoft YaHei" pitchFamily="2"/>
                <a:cs typeface="Mangal" pitchFamily="2"/>
              </a:rPr>
              <a:t>Station Loans – </a:t>
            </a:r>
            <a:r>
              <a:rPr lang="en-US" sz="1800" b="1" i="0" strike="noStrike" kern="1200" dirty="0" err="1" smtClean="0">
                <a:ln>
                  <a:noFill/>
                </a:ln>
                <a:uFillTx/>
                <a:latin typeface="Arial" pitchFamily="18"/>
                <a:ea typeface="Microsoft YaHei" pitchFamily="2"/>
                <a:cs typeface="Mangal" pitchFamily="2"/>
              </a:rPr>
              <a:t>Icom</a:t>
            </a:r>
            <a:r>
              <a:rPr lang="en-US" sz="1800" b="1" i="0" strike="noStrike" kern="1200" dirty="0" smtClean="0">
                <a:ln>
                  <a:noFill/>
                </a:ln>
                <a:uFillTx/>
                <a:latin typeface="Arial" pitchFamily="18"/>
                <a:ea typeface="Microsoft YaHei" pitchFamily="2"/>
                <a:cs typeface="Mangal" pitchFamily="2"/>
              </a:rPr>
              <a:t> America</a:t>
            </a:r>
            <a:endParaRPr lang="en-US" sz="1800" b="1" i="0" strike="noStrike" kern="1200" dirty="0">
              <a:ln>
                <a:noFill/>
              </a:ln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r>
              <a:rPr lang="en-US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Icom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America and the Boy Scouts of America have entered into a sponsorship agreement.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One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aspect of that agreement is that </a:t>
            </a:r>
            <a:r>
              <a:rPr lang="en-US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Icom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America will provide up to 10 complete amateur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radio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stations for use by local Scout councils beginning in 2012 and extending through 2015.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Stations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can be requested for long-term development loan stations and for event loan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stations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You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can find the details, application, and loan agreement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here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:</a:t>
            </a:r>
          </a:p>
          <a:p>
            <a:pPr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http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://www.scouting.org/filestore/jota/pdf/AmateurRadioStationLoanProgram.pdf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Resources: Loaners and PPRAA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43125" y="1190625"/>
            <a:ext cx="5718314" cy="2514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All slides derived from JOTA web sites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  <a:hlinkClick r:id="rId5"/>
              </a:rPr>
              <a:t>http://www.scouting.org/jota/operator_guides.aspx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6"/>
              </a:rPr>
              <a:t>http://www.k2bsa.net/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Presenters: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Gordon Dixon	</a:t>
            </a:r>
            <a:r>
              <a:rPr lang="en-US" sz="18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Callsign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W0RGD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Dan Scott	</a:t>
            </a:r>
            <a:r>
              <a:rPr lang="en-US" dirty="0" err="1" smtClean="0">
                <a:latin typeface="Arial" pitchFamily="18"/>
                <a:ea typeface="Microsoft YaHei" pitchFamily="2"/>
                <a:cs typeface="Mangal" pitchFamily="2"/>
              </a:rPr>
              <a:t>Callsign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 W0RO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  <a:hlinkClick r:id="rId7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Credits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3" y="-104775"/>
            <a:ext cx="10103143" cy="6744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-40005" y="428626"/>
            <a:ext cx="2183130" cy="45720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55000" lnSpcReduction="20000"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5822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03021"/>
              </p:ext>
            </p:extLst>
          </p:nvPr>
        </p:nvGraphicFramePr>
        <p:xfrm>
          <a:off x="1781010" y="885825"/>
          <a:ext cx="2800515" cy="4480560"/>
        </p:xfrm>
        <a:graphic>
          <a:graphicData uri="http://schemas.openxmlformats.org/drawingml/2006/table">
            <a:tbl>
              <a:tblPr/>
              <a:tblGrid>
                <a:gridCol w="916429"/>
                <a:gridCol w="1884086"/>
              </a:tblGrid>
              <a:tr h="455368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ATV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Amateur television. Sometimes called Fast Scan TV. Same as commercial TV.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57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CQ Jamboree or CQ JOTA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A request for any other JOTA station to answer my call.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57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CW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A mode for sending messages by Morse Code.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8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FM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Frequency modulation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8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Ham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Slang for amateur radio operator.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158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Logging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To record details of the contacts made for future reference.  The log includes call signs, time, frequency, names, etc.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368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Net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 group of stations who meet “on the air” at a specified time for a specific purpose.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158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Packet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 digital form of communications as in teletype but more reliable. Requires a computer, an interface box, and a radio transceiver.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947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QSL Card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 written acknowledgment that a contact has been made by amateur radio between the two parties.  QSL cards are usually of the postcard variety.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8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RTTY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Radio teletype.</a:t>
                      </a:r>
                    </a:p>
                  </a:txBody>
                  <a:tcPr marL="34153" marR="34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55707"/>
              </p:ext>
            </p:extLst>
          </p:nvPr>
        </p:nvGraphicFramePr>
        <p:xfrm>
          <a:off x="5419725" y="1114425"/>
          <a:ext cx="3047999" cy="3604735"/>
        </p:xfrm>
        <a:graphic>
          <a:graphicData uri="http://schemas.openxmlformats.org/drawingml/2006/table">
            <a:tbl>
              <a:tblPr/>
              <a:tblGrid>
                <a:gridCol w="850603"/>
                <a:gridCol w="2197396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/>
                      </a:r>
                      <a:b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</a:br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Schedule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 prearranged meeting "on the air" at a preset time and frequency.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652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Shack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The room where the amateur operator has his radio.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652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SSB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Single side band.  A form of voice communications.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296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SSTV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Slow Scan TV.  A single frame shown like a still picture.  Example:  WX photo from satellite.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97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TNC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Terminal node controller.  The interface in packet between the computer and the transceiver.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652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Transceiver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A transmitter and receiver in a single box.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326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XYL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Wife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326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YL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Young lady (girlfriend)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326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73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Best wishes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326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737373"/>
                          </a:solidFill>
                          <a:effectLst/>
                        </a:rPr>
                        <a:t>88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737373"/>
                          </a:solidFill>
                          <a:effectLst/>
                        </a:rPr>
                        <a:t>Love and kisses</a:t>
                      </a:r>
                    </a:p>
                  </a:txBody>
                  <a:tcPr marL="44398" marR="4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Appendix A: Common Terms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19725" y="1114425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06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00325" y="733425"/>
            <a:ext cx="50387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"Q" Code was originally developed as a way of sending shorthand messages in Morse Code.  However, it is still used by operators for voice communications.  Some of those in common use are listed below.</a:t>
            </a:r>
          </a:p>
          <a:p>
            <a:r>
              <a:rPr lang="en-US" dirty="0"/>
              <a:t>QRA     What is your call sign.</a:t>
            </a:r>
          </a:p>
          <a:p>
            <a:r>
              <a:rPr lang="en-US" dirty="0"/>
              <a:t>QRM    I have interference (manmade).</a:t>
            </a:r>
          </a:p>
          <a:p>
            <a:r>
              <a:rPr lang="en-US" dirty="0"/>
              <a:t>QRN    I am receiving static (atmospheric noise).</a:t>
            </a:r>
          </a:p>
          <a:p>
            <a:r>
              <a:rPr lang="en-US" dirty="0"/>
              <a:t>QRT     I am closing station.</a:t>
            </a:r>
          </a:p>
          <a:p>
            <a:r>
              <a:rPr lang="en-US" dirty="0"/>
              <a:t>QRX     Please wait.</a:t>
            </a:r>
          </a:p>
          <a:p>
            <a:r>
              <a:rPr lang="en-US" dirty="0"/>
              <a:t>QRZ     Who is calling me?</a:t>
            </a:r>
          </a:p>
          <a:p>
            <a:r>
              <a:rPr lang="en-US" dirty="0"/>
              <a:t>QSB     Your signal is fading.</a:t>
            </a:r>
          </a:p>
          <a:p>
            <a:r>
              <a:rPr lang="en-US" dirty="0"/>
              <a:t>QSL     I acknowledge your contact.</a:t>
            </a:r>
          </a:p>
          <a:p>
            <a:r>
              <a:rPr lang="en-US" dirty="0"/>
              <a:t>QSO     Are you in contact with__________?</a:t>
            </a:r>
          </a:p>
          <a:p>
            <a:r>
              <a:rPr lang="en-US" dirty="0"/>
              <a:t>QSY     Change frequency to__________.</a:t>
            </a:r>
          </a:p>
          <a:p>
            <a:r>
              <a:rPr lang="en-US" dirty="0"/>
              <a:t>QTH    My location is__________.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Appendix B: Q Codes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0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3725" y="1104899"/>
            <a:ext cx="1447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 - Alpha</a:t>
            </a:r>
          </a:p>
          <a:p>
            <a:r>
              <a:rPr lang="en-US" dirty="0"/>
              <a:t>B - Bravo</a:t>
            </a:r>
          </a:p>
          <a:p>
            <a:r>
              <a:rPr lang="en-US" dirty="0"/>
              <a:t>C - Charlie</a:t>
            </a:r>
          </a:p>
          <a:p>
            <a:r>
              <a:rPr lang="en-US" dirty="0"/>
              <a:t>D - Delta</a:t>
            </a:r>
          </a:p>
          <a:p>
            <a:r>
              <a:rPr lang="en-US" dirty="0"/>
              <a:t>E - Echo</a:t>
            </a:r>
          </a:p>
          <a:p>
            <a:r>
              <a:rPr lang="en-US" dirty="0"/>
              <a:t>F - Foxtrot</a:t>
            </a:r>
          </a:p>
          <a:p>
            <a:r>
              <a:rPr lang="en-US" dirty="0"/>
              <a:t>G - Golf</a:t>
            </a:r>
          </a:p>
          <a:p>
            <a:r>
              <a:rPr lang="en-US" dirty="0"/>
              <a:t>H - Hotel</a:t>
            </a:r>
          </a:p>
          <a:p>
            <a:r>
              <a:rPr lang="en-US" dirty="0"/>
              <a:t>I - India</a:t>
            </a:r>
          </a:p>
          <a:p>
            <a:r>
              <a:rPr lang="en-US" dirty="0"/>
              <a:t>J - Juliet</a:t>
            </a:r>
          </a:p>
          <a:p>
            <a:r>
              <a:rPr lang="en-US" dirty="0"/>
              <a:t>K - Kilo</a:t>
            </a:r>
          </a:p>
          <a:p>
            <a:r>
              <a:rPr lang="en-US" dirty="0"/>
              <a:t>L - Lima</a:t>
            </a:r>
          </a:p>
          <a:p>
            <a:r>
              <a:rPr lang="en-US" dirty="0"/>
              <a:t>M - Mike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2125" y="1114424"/>
            <a:ext cx="1600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 - November</a:t>
            </a:r>
          </a:p>
          <a:p>
            <a:r>
              <a:rPr lang="en-US" dirty="0"/>
              <a:t>O - Oscar</a:t>
            </a:r>
          </a:p>
          <a:p>
            <a:r>
              <a:rPr lang="en-US" dirty="0"/>
              <a:t>P - Papa</a:t>
            </a:r>
          </a:p>
          <a:p>
            <a:r>
              <a:rPr lang="en-US" dirty="0"/>
              <a:t>Q - Quebec</a:t>
            </a:r>
          </a:p>
          <a:p>
            <a:r>
              <a:rPr lang="en-US" dirty="0"/>
              <a:t>R - Romeo</a:t>
            </a:r>
          </a:p>
          <a:p>
            <a:r>
              <a:rPr lang="en-US" dirty="0"/>
              <a:t>S - Sierra</a:t>
            </a:r>
          </a:p>
          <a:p>
            <a:r>
              <a:rPr lang="en-US" dirty="0"/>
              <a:t>T - Tango</a:t>
            </a:r>
          </a:p>
          <a:p>
            <a:r>
              <a:rPr lang="en-US" dirty="0"/>
              <a:t>U - Uniform</a:t>
            </a:r>
          </a:p>
          <a:p>
            <a:r>
              <a:rPr lang="en-US" dirty="0"/>
              <a:t>V - Victor</a:t>
            </a:r>
          </a:p>
          <a:p>
            <a:r>
              <a:rPr lang="en-US" dirty="0"/>
              <a:t>W - Whiskey</a:t>
            </a:r>
          </a:p>
          <a:p>
            <a:r>
              <a:rPr lang="en-US" dirty="0"/>
              <a:t>X - X‑Ray</a:t>
            </a:r>
          </a:p>
          <a:p>
            <a:r>
              <a:rPr lang="en-US" dirty="0"/>
              <a:t>Y - Yankee</a:t>
            </a:r>
          </a:p>
          <a:p>
            <a:r>
              <a:rPr lang="en-US" dirty="0"/>
              <a:t>Z - Zulu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Appendix C: Phonetic Alphabet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2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461" y="1647825"/>
            <a:ext cx="10076039" cy="2590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Jamboree-on-the-Air is held the third weekend in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October</a:t>
            </a:r>
          </a:p>
          <a:p>
            <a:pPr lvl="2" hangingPunct="0"/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official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hours</a:t>
            </a:r>
          </a:p>
          <a:p>
            <a:pPr lvl="1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	Start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Saturday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at 00:00 hours local time (right at midnight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Friday)</a:t>
            </a:r>
          </a:p>
          <a:p>
            <a:pPr lvl="1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	End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Sunday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24:00 (midnight Sunday evening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  <a:p>
            <a:pPr lvl="2" hangingPunct="0"/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“JOTA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Jump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Start”</a:t>
            </a:r>
          </a:p>
          <a:p>
            <a:pPr lvl="3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Friday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from 18:00 to 23:59 local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time test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your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setup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When </a:t>
            </a:r>
            <a:r>
              <a:rPr lang="en-US" sz="2800" b="1" i="1" dirty="0">
                <a:latin typeface="Arial" pitchFamily="18"/>
                <a:ea typeface="Microsoft YaHei" pitchFamily="2"/>
                <a:cs typeface="Mangal" pitchFamily="2"/>
              </a:rPr>
              <a:t>is JOTA</a:t>
            </a:r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?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443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32385" y="1114425"/>
            <a:ext cx="10076760" cy="269938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sng" strike="noStrike" kern="1200" dirty="0">
              <a:ln>
                <a:noFill/>
              </a:ln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2571750" lvl="5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It is a World Jamboree that r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equires little or no travel </a:t>
            </a:r>
          </a:p>
          <a:p>
            <a:pPr marL="2571750" lvl="5" indent="-285750" hangingPunct="0">
              <a:buFont typeface="Arial" panose="020B0604020202020204" pitchFamily="34" charset="0"/>
              <a:buChar char="•"/>
            </a:pP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571750" lvl="5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Maybe travel to neighborhood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radio amateur’s ham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shack</a:t>
            </a:r>
          </a:p>
          <a:p>
            <a:pPr lvl="6" hangingPunct="0"/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571750" lvl="5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Amateur Radio operators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will come to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you</a:t>
            </a:r>
          </a:p>
          <a:p>
            <a:pPr marL="3028950" lvl="6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at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 Scout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camporee</a:t>
            </a:r>
          </a:p>
          <a:p>
            <a:pPr marL="3028950" lvl="6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at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your council’s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camp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3028950" lvl="6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at the council’s office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How costly </a:t>
            </a:r>
            <a:r>
              <a:rPr lang="en-US" sz="2800" b="1" i="1" dirty="0">
                <a:latin typeface="Arial" pitchFamily="18"/>
                <a:ea typeface="Microsoft YaHei" pitchFamily="2"/>
                <a:cs typeface="Mangal" pitchFamily="2"/>
              </a:rPr>
              <a:t>is JOTA</a:t>
            </a:r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?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Who?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3525" y="1482090"/>
            <a:ext cx="6943725" cy="2909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Local amateur radio clubs</a:t>
            </a:r>
          </a:p>
          <a:p>
            <a:pPr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Pikes Peak Radio Amateur Association (PPRAA)</a:t>
            </a:r>
          </a:p>
          <a:p>
            <a:pPr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Garden of the Gods Amateur Radio Club (GGARC)</a:t>
            </a:r>
          </a:p>
          <a:p>
            <a:pPr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Cheyenne Mountain Repeater Group (CMRG)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Scouts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 any age can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participate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Cub Scouts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Boy Scouts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sz="18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Venturers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098" name="Picture 2" descr="http://www.scouting.org/filestore/jota/images/2013_art6.jpg?w=300&amp;a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71462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What can we do with JOTA?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162" y="809625"/>
            <a:ext cx="89563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Meet other scouts nationally or world wide: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Voice - speaking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into a microphone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and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listening on the station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speakers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Texting - digital communication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ATV – Amateur Radio TV with slow scan to send still pictures, or fast scan like a TV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Morse Code – The “original digital mode” – learn before JOTA though!!!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AMSAT – Amateur Radio Satellite as well as the International Space Station (ISS)</a:t>
            </a: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The exchange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include such information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as: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name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location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(called QTH in ham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speak)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Scout rank and age</a:t>
            </a:r>
          </a:p>
          <a:p>
            <a:pPr lvl="0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hobbies</a:t>
            </a:r>
          </a:p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The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stations you’ll be communicating with can be other Scouts across town, 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across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the country, or even around the world! 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2012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JOTA had nearly 700,000 Scout participants 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and </a:t>
            </a: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13,500 amateur radio stations! </a:t>
            </a:r>
            <a:endParaRPr lang="en-US" dirty="0" smtClean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63230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Local JOTA Activities?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18" y="885825"/>
            <a:ext cx="96552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Possible local activities: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Repeaters – Use local amateur radio repeaters to communicate locally or even world wide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18"/>
                <a:ea typeface="Microsoft YaHei" pitchFamily="2"/>
                <a:cs typeface="Mangal" pitchFamily="2"/>
              </a:rPr>
              <a:t>GeoFoxing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 – a local fun activity combining Geocaching and transmitter (fox) hunt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Construction – Build and use your scout unit’s antenna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Signaling – Based on the special centennial merit badge</a:t>
            </a:r>
          </a:p>
          <a:p>
            <a:endParaRPr lang="en-US" dirty="0" smtClean="0"/>
          </a:p>
          <a:p>
            <a:pPr lvl="0"/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A participant patch is available (Ordered at http://www.scouting.org/jota/)</a:t>
            </a:r>
          </a:p>
          <a:p>
            <a:pPr lvl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A</a:t>
            </a: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 certificate/log sheet is available - fulfill a Radio merit badge requirement.</a:t>
            </a:r>
          </a:p>
          <a:p>
            <a:endParaRPr lang="en-US" dirty="0"/>
          </a:p>
        </p:txBody>
      </p:sp>
      <p:pic>
        <p:nvPicPr>
          <p:cNvPr id="3074" name="Picture 2" descr="http://www.scouting.org/filestore/jota/images/2013_art5.jpg?w=300&amp;a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40042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3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15240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392029"/>
            <a:ext cx="10234440" cy="383719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As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 licensed amateur radio operator, you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must: 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comply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with FCC regulations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(of course) regarding 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F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requencies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Power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quality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of </a:t>
            </a: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signal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etc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 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lvl="1" hangingPunct="0"/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Third-party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traffic is approved by the FCC. </a:t>
            </a:r>
            <a:endParaRPr lang="en-US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ea typeface="Microsoft YaHei" pitchFamily="2"/>
                <a:cs typeface="Mangal" pitchFamily="2"/>
              </a:rPr>
              <a:t>U.S.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Scouts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can talk with other Scouts when both stations are licensed by the FCC. </a:t>
            </a:r>
            <a:endParaRPr lang="en-US" dirty="0">
              <a:latin typeface="Arial" pitchFamily="18"/>
              <a:ea typeface="Microsoft YaHei" pitchFamily="2"/>
              <a:cs typeface="Mangal" pitchFamily="2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When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 station you are in contact with is outside U.S. jurisdiction, 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third-party agreement must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exist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between the U.S. and that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country 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If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 agreement exists,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then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U.S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 Scouts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may talk directly to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Scouts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 that country. </a:t>
            </a: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If </a:t>
            </a:r>
            <a:r>
              <a:rPr lang="en-US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not, then the licensed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ham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radio operator must talk for the Scouts.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Licensing Regulations for Amateur Radio Operators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" y="22860"/>
            <a:ext cx="958850" cy="8629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2014 University of Scouting - Jamboree On the Air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24388-C68F-4597-8844-0ABBD0A6DB0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23411"/>
              </p:ext>
            </p:extLst>
          </p:nvPr>
        </p:nvGraphicFramePr>
        <p:xfrm>
          <a:off x="466725" y="977265"/>
          <a:ext cx="9144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990600"/>
                <a:gridCol w="19050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</a:p>
                    <a:p>
                      <a:r>
                        <a:rPr lang="en-US" dirty="0" smtClean="0"/>
                        <a:t>(Meter)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Calling Freq.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Calling Freq.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Frequencies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3.920-3.940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3.670-3.690 (Extra Class)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7.180-7.200</a:t>
                      </a:r>
                    </a:p>
                    <a:p>
                      <a:r>
                        <a:rPr lang="en-US" dirty="0" smtClean="0"/>
                        <a:t>7.270-7.290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14.270-14.290</a:t>
                      </a:r>
                    </a:p>
                    <a:p>
                      <a:r>
                        <a:rPr lang="en-US" dirty="0" smtClean="0"/>
                        <a:t>14.320-14.320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18.140-18.150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21.360-21.400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24.960-24.980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28.350-28.400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 – beginning</a:t>
                      </a:r>
                      <a:r>
                        <a:rPr lang="en-US" baseline="0" dirty="0" smtClean="0"/>
                        <a:t> license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50.160-50.200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 – beginning</a:t>
                      </a:r>
                      <a:r>
                        <a:rPr lang="en-US" baseline="0" dirty="0" smtClean="0"/>
                        <a:t> license available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76225"/>
            <a:ext cx="100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dirty="0" smtClean="0">
                <a:latin typeface="Arial" pitchFamily="18"/>
                <a:ea typeface="Microsoft YaHei" pitchFamily="2"/>
                <a:cs typeface="Mangal" pitchFamily="2"/>
              </a:rPr>
              <a:t>HF (worldwide) voice (SSB) frequencies</a:t>
            </a:r>
            <a:endParaRPr lang="en-US" sz="2800" b="1" i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34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1619</TotalTime>
  <Words>2013</Words>
  <Application>Microsoft Office PowerPoint</Application>
  <PresentationFormat>Custom</PresentationFormat>
  <Paragraphs>496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Jamboree On the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Dixon</dc:creator>
  <cp:lastModifiedBy>Dan</cp:lastModifiedBy>
  <cp:revision>40</cp:revision>
  <dcterms:created xsi:type="dcterms:W3CDTF">2014-01-23T17:38:10Z</dcterms:created>
  <dcterms:modified xsi:type="dcterms:W3CDTF">2014-04-10T11:55:10Z</dcterms:modified>
</cp:coreProperties>
</file>